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eg"/><Relationship Id="rId2" Type="http://schemas.openxmlformats.org/officeDocument/2006/relationships/image" Target="../media/image-1-2.jpeg"/><Relationship Id="rId3" Type="http://schemas.openxmlformats.org/officeDocument/2006/relationships/image" Target="../media/image-1-3.jpeg"/><Relationship Id="rId4" Type="http://schemas.openxmlformats.org/officeDocument/2006/relationships/image" Target="../media/image-1-4.jpe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jpeg"/><Relationship Id="rId2" Type="http://schemas.openxmlformats.org/officeDocument/2006/relationships/image" Target="../media/image-2-2.jpeg"/><Relationship Id="rId3" Type="http://schemas.openxmlformats.org/officeDocument/2006/relationships/image" Target="../media/image-2-3.jpeg"/><Relationship Id="rId4" Type="http://schemas.openxmlformats.org/officeDocument/2006/relationships/image" Target="../media/image-2-4.jpeg"/><Relationship Id="rId5" Type="http://schemas.openxmlformats.org/officeDocument/2006/relationships/image" Target="../media/image-2-5.jpeg"/><Relationship Id="rId6" Type="http://schemas.openxmlformats.org/officeDocument/2006/relationships/image" Target="../media/image-2-6.jpeg"/><Relationship Id="rId7" Type="http://schemas.openxmlformats.org/officeDocument/2006/relationships/image" Target="../media/image-2-7.jpeg"/><Relationship Id="rId8" Type="http://schemas.openxmlformats.org/officeDocument/2006/relationships/image" Target="../media/image-2-8.jpeg"/><Relationship Id="rId9" Type="http://schemas.openxmlformats.org/officeDocument/2006/relationships/image" Target="../media/image-2-9.jpeg"/><Relationship Id="rId10" Type="http://schemas.openxmlformats.org/officeDocument/2006/relationships/image" Target="../media/image-2-10.jpeg"/><Relationship Id="rId11" Type="http://schemas.openxmlformats.org/officeDocument/2006/relationships/image" Target="../media/image-2-11.jpeg"/><Relationship Id="rId12" Type="http://schemas.openxmlformats.org/officeDocument/2006/relationships/image" Target="../media/image-2-12.jpe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jpeg"/><Relationship Id="rId2" Type="http://schemas.openxmlformats.org/officeDocument/2006/relationships/image" Target="../media/image-3-2.jpeg"/><Relationship Id="rId3" Type="http://schemas.openxmlformats.org/officeDocument/2006/relationships/image" Target="../media/image-3-3.jpeg"/><Relationship Id="rId4" Type="http://schemas.openxmlformats.org/officeDocument/2006/relationships/image" Target="../media/image-3-4.jpeg"/><Relationship Id="rId5" Type="http://schemas.openxmlformats.org/officeDocument/2006/relationships/image" Target="../media/image-3-5.jpe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eg"/><Relationship Id="rId2" Type="http://schemas.openxmlformats.org/officeDocument/2006/relationships/image" Target="../media/image-4-2.jpe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jpeg"/><Relationship Id="rId2" Type="http://schemas.openxmlformats.org/officeDocument/2006/relationships/image" Target="../media/image-6-2.jpeg"/><Relationship Id="rId3" Type="http://schemas.openxmlformats.org/officeDocument/2006/relationships/image" Target="../media/image-6-3.jpeg"/><Relationship Id="rId4" Type="http://schemas.openxmlformats.org/officeDocument/2006/relationships/image" Target="../media/image-6-4.jpe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eg"/><Relationship Id="rId2" Type="http://schemas.openxmlformats.org/officeDocument/2006/relationships/image" Target="../media/image-7-2.jpeg"/><Relationship Id="rId3" Type="http://schemas.openxmlformats.org/officeDocument/2006/relationships/image" Target="../media/image-7-3.jpeg"/><Relationship Id="rId4" Type="http://schemas.openxmlformats.org/officeDocument/2006/relationships/image" Target="../media/image-7-4.jpe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jpeg"/><Relationship Id="rId2" Type="http://schemas.openxmlformats.org/officeDocument/2006/relationships/image" Target="../media/image-8-2.jpe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0C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251960" y="1554480"/>
            <a:ext cx="3657600" cy="457200"/>
          </a:xfrm>
          <a:prstGeom prst="roundRect">
            <a:avLst>
              <a:gd name="adj" fmla="val 50000"/>
            </a:avLst>
          </a:prstGeom>
          <a:solidFill>
            <a:srgbClr val="FBF4E2"/>
          </a:solidFill>
          <a:ln w="12700">
            <a:solidFill>
              <a:srgbClr val="F0C76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251960" y="155448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400" kern="0" dirty="0">
                <a:solidFill>
                  <a:srgbClr val="8A651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SCHOOLMUSIC VVIP MEMBERSHIP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457200" y="2194560"/>
            <a:ext cx="112471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사용자 흐름도</a:t>
            </a:r>
            <a:endParaRPr lang="en-US" sz="5400" dirty="0"/>
          </a:p>
        </p:txBody>
      </p:sp>
      <p:sp>
        <p:nvSpPr>
          <p:cNvPr id="5" name="Text 3"/>
          <p:cNvSpPr/>
          <p:nvPr/>
        </p:nvSpPr>
        <p:spPr>
          <a:xfrm>
            <a:off x="457200" y="3291840"/>
            <a:ext cx="112471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실제 화면 캡처로 보는 클릭 흐름</a:t>
            </a:r>
            <a:endParaRPr lang="en-US" sz="2000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1097280" y="4297680"/>
            <a:ext cx="1828800" cy="1554480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840480" y="4297680"/>
            <a:ext cx="1828800" cy="1554480"/>
          </a:xfrm>
          <a:prstGeom prst="rect">
            <a:avLst/>
          </a:prstGeom>
        </p:spPr>
      </p:pic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583680" y="4297680"/>
            <a:ext cx="1828800" cy="1554480"/>
          </a:xfrm>
          <a:prstGeom prst="rect">
            <a:avLst/>
          </a:prstGeom>
        </p:spPr>
      </p:pic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326880" y="4297680"/>
            <a:ext cx="1828800" cy="155448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11247120" y="640080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27B7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 / 8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0C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1188720" y="32004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전체 한눈에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188720" y="777240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12개 화면이 어떻게 연결되는지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20040" y="132588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F0C76B"/>
            </a:solidFill>
            <a:prstDash val="solid"/>
          </a:ln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11480" y="1417320"/>
            <a:ext cx="1783080" cy="21031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65760" y="356616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 VVIP 초대 팝업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2240280" y="132588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F0C76B"/>
            </a:solidFill>
            <a:prstDash val="solid"/>
          </a:ln>
        </p:spPr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331720" y="1417320"/>
            <a:ext cx="1783080" cy="210312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286000" y="356616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 가입 페이지</a:t>
            </a:r>
            <a:endParaRPr lang="en-US" sz="1100" dirty="0"/>
          </a:p>
        </p:txBody>
      </p:sp>
      <p:sp>
        <p:nvSpPr>
          <p:cNvPr id="11" name="Shape 7"/>
          <p:cNvSpPr/>
          <p:nvPr/>
        </p:nvSpPr>
        <p:spPr>
          <a:xfrm>
            <a:off x="4160520" y="132588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4251960" y="1417320"/>
            <a:ext cx="1783080" cy="210312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4206240" y="356616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03 결제 팝업</a:t>
            </a:r>
            <a:endParaRPr lang="en-US" sz="1100" dirty="0"/>
          </a:p>
        </p:txBody>
      </p:sp>
      <p:sp>
        <p:nvSpPr>
          <p:cNvPr id="14" name="Shape 9"/>
          <p:cNvSpPr/>
          <p:nvPr/>
        </p:nvSpPr>
        <p:spPr>
          <a:xfrm>
            <a:off x="6080760" y="132588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6172200" y="1417320"/>
            <a:ext cx="1783080" cy="2103120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6126480" y="356616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 결제 실패</a:t>
            </a:r>
            <a:endParaRPr lang="en-US" sz="1100" dirty="0"/>
          </a:p>
        </p:txBody>
      </p:sp>
      <p:sp>
        <p:nvSpPr>
          <p:cNvPr id="17" name="Shape 11"/>
          <p:cNvSpPr/>
          <p:nvPr/>
        </p:nvSpPr>
        <p:spPr>
          <a:xfrm>
            <a:off x="8001000" y="132588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18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8092440" y="1417320"/>
            <a:ext cx="1783080" cy="2103120"/>
          </a:xfrm>
          <a:prstGeom prst="rect">
            <a:avLst/>
          </a:prstGeom>
        </p:spPr>
      </p:pic>
      <p:sp>
        <p:nvSpPr>
          <p:cNvPr id="19" name="Text 12"/>
          <p:cNvSpPr/>
          <p:nvPr/>
        </p:nvSpPr>
        <p:spPr>
          <a:xfrm>
            <a:off x="8046720" y="356616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결제 접수 완료</a:t>
            </a:r>
            <a:endParaRPr lang="en-US" sz="1100" dirty="0"/>
          </a:p>
        </p:txBody>
      </p:sp>
      <p:sp>
        <p:nvSpPr>
          <p:cNvPr id="20" name="Shape 13"/>
          <p:cNvSpPr/>
          <p:nvPr/>
        </p:nvSpPr>
        <p:spPr>
          <a:xfrm>
            <a:off x="9921240" y="132588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21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10012680" y="1417320"/>
            <a:ext cx="1783080" cy="2103120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9966960" y="356616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멤버십 현황</a:t>
            </a:r>
            <a:endParaRPr lang="en-US" sz="1100" dirty="0"/>
          </a:p>
        </p:txBody>
      </p:sp>
      <p:sp>
        <p:nvSpPr>
          <p:cNvPr id="23" name="Shape 15"/>
          <p:cNvSpPr/>
          <p:nvPr/>
        </p:nvSpPr>
        <p:spPr>
          <a:xfrm>
            <a:off x="320040" y="397764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pic>
        <p:nvPicPr>
          <p:cNvPr id="24" name="Image 6" descr="preencoded.png">    </p:cNvPr>
          <p:cNvPicPr>
            <a:picLocks noChangeAspect="1"/>
          </p:cNvPicPr>
          <p:nvPr/>
        </p:nvPicPr>
        <p:blipFill>
          <a:blip r:embed="rId7"/>
          <a:srcRect l="0" r="0" t="0" b="0"/>
          <a:stretch/>
        </p:blipFill>
        <p:spPr>
          <a:xfrm>
            <a:off x="411480" y="4069080"/>
            <a:ext cx="1783080" cy="2103120"/>
          </a:xfrm>
          <a:prstGeom prst="rect">
            <a:avLst/>
          </a:prstGeom>
        </p:spPr>
      </p:pic>
      <p:sp>
        <p:nvSpPr>
          <p:cNvPr id="25" name="Text 16"/>
          <p:cNvSpPr/>
          <p:nvPr/>
        </p:nvSpPr>
        <p:spPr>
          <a:xfrm>
            <a:off x="365760" y="621792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08 자동결제 해지</a:t>
            </a:r>
            <a:endParaRPr lang="en-US" sz="1100" dirty="0"/>
          </a:p>
        </p:txBody>
      </p:sp>
      <p:sp>
        <p:nvSpPr>
          <p:cNvPr id="26" name="Shape 17"/>
          <p:cNvSpPr/>
          <p:nvPr/>
        </p:nvSpPr>
        <p:spPr>
          <a:xfrm>
            <a:off x="2240280" y="397764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27" name="Image 7" descr="preencoded.png">    </p:cNvPr>
          <p:cNvPicPr>
            <a:picLocks noChangeAspect="1"/>
          </p:cNvPicPr>
          <p:nvPr/>
        </p:nvPicPr>
        <p:blipFill>
          <a:blip r:embed="rId8"/>
          <a:srcRect l="0" r="0" t="0" b="0"/>
          <a:stretch/>
        </p:blipFill>
        <p:spPr>
          <a:xfrm>
            <a:off x="2331720" y="4069080"/>
            <a:ext cx="1783080" cy="2103120"/>
          </a:xfrm>
          <a:prstGeom prst="rect">
            <a:avLst/>
          </a:prstGeom>
        </p:spPr>
      </p:pic>
      <p:sp>
        <p:nvSpPr>
          <p:cNvPr id="28" name="Text 18"/>
          <p:cNvSpPr/>
          <p:nvPr/>
        </p:nvSpPr>
        <p:spPr>
          <a:xfrm>
            <a:off x="2286000" y="621792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09 해지 접수 완료</a:t>
            </a:r>
            <a:endParaRPr lang="en-US" sz="1100" dirty="0"/>
          </a:p>
        </p:txBody>
      </p:sp>
      <p:sp>
        <p:nvSpPr>
          <p:cNvPr id="29" name="Shape 19"/>
          <p:cNvSpPr/>
          <p:nvPr/>
        </p:nvSpPr>
        <p:spPr>
          <a:xfrm>
            <a:off x="4160520" y="397764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pic>
        <p:nvPicPr>
          <p:cNvPr id="30" name="Image 8" descr="preencoded.png">    </p:cNvPr>
          <p:cNvPicPr>
            <a:picLocks noChangeAspect="1"/>
          </p:cNvPicPr>
          <p:nvPr/>
        </p:nvPicPr>
        <p:blipFill>
          <a:blip r:embed="rId9"/>
          <a:srcRect l="0" r="0" t="0" b="0"/>
          <a:stretch/>
        </p:blipFill>
        <p:spPr>
          <a:xfrm>
            <a:off x="4251960" y="4069080"/>
            <a:ext cx="1783080" cy="2103120"/>
          </a:xfrm>
          <a:prstGeom prst="rect">
            <a:avLst/>
          </a:prstGeom>
        </p:spPr>
      </p:pic>
      <p:sp>
        <p:nvSpPr>
          <p:cNvPr id="31" name="Text 20"/>
          <p:cNvSpPr/>
          <p:nvPr/>
        </p:nvSpPr>
        <p:spPr>
          <a:xfrm>
            <a:off x="4206240" y="621792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10 환불 안내</a:t>
            </a:r>
            <a:endParaRPr lang="en-US" sz="1100" dirty="0"/>
          </a:p>
        </p:txBody>
      </p:sp>
      <p:sp>
        <p:nvSpPr>
          <p:cNvPr id="32" name="Shape 21"/>
          <p:cNvSpPr/>
          <p:nvPr/>
        </p:nvSpPr>
        <p:spPr>
          <a:xfrm>
            <a:off x="6080760" y="397764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pic>
        <p:nvPicPr>
          <p:cNvPr id="33" name="Image 9" descr="preencoded.png">    </p:cNvPr>
          <p:cNvPicPr>
            <a:picLocks noChangeAspect="1"/>
          </p:cNvPicPr>
          <p:nvPr/>
        </p:nvPicPr>
        <p:blipFill>
          <a:blip r:embed="rId10"/>
          <a:srcRect l="0" r="0" t="0" b="0"/>
          <a:stretch/>
        </p:blipFill>
        <p:spPr>
          <a:xfrm>
            <a:off x="6172200" y="4069080"/>
            <a:ext cx="1783080" cy="2103120"/>
          </a:xfrm>
          <a:prstGeom prst="rect">
            <a:avLst/>
          </a:prstGeom>
        </p:spPr>
      </p:pic>
      <p:sp>
        <p:nvSpPr>
          <p:cNvPr id="34" name="Text 22"/>
          <p:cNvSpPr/>
          <p:nvPr/>
        </p:nvSpPr>
        <p:spPr>
          <a:xfrm>
            <a:off x="6126480" y="621792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10 환불 폼</a:t>
            </a:r>
            <a:endParaRPr lang="en-US" sz="1100" dirty="0"/>
          </a:p>
        </p:txBody>
      </p:sp>
      <p:sp>
        <p:nvSpPr>
          <p:cNvPr id="35" name="Shape 23"/>
          <p:cNvSpPr/>
          <p:nvPr/>
        </p:nvSpPr>
        <p:spPr>
          <a:xfrm>
            <a:off x="8001000" y="397764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F0C76B"/>
            </a:solidFill>
            <a:prstDash val="solid"/>
          </a:ln>
        </p:spPr>
      </p:sp>
      <p:pic>
        <p:nvPicPr>
          <p:cNvPr id="36" name="Image 10" descr="preencoded.png">    </p:cNvPr>
          <p:cNvPicPr>
            <a:picLocks noChangeAspect="1"/>
          </p:cNvPicPr>
          <p:nvPr/>
        </p:nvPicPr>
        <p:blipFill>
          <a:blip r:embed="rId11"/>
          <a:srcRect l="0" r="0" t="0" b="0"/>
          <a:stretch/>
        </p:blipFill>
        <p:spPr>
          <a:xfrm>
            <a:off x="8092440" y="4069080"/>
            <a:ext cx="1783080" cy="2103120"/>
          </a:xfrm>
          <a:prstGeom prst="rect">
            <a:avLst/>
          </a:prstGeom>
        </p:spPr>
      </p:pic>
      <p:sp>
        <p:nvSpPr>
          <p:cNvPr id="37" name="Text 24"/>
          <p:cNvSpPr/>
          <p:nvPr/>
        </p:nvSpPr>
        <p:spPr>
          <a:xfrm>
            <a:off x="8046720" y="621792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11 갱신 안내</a:t>
            </a:r>
            <a:endParaRPr lang="en-US" sz="1100" dirty="0"/>
          </a:p>
        </p:txBody>
      </p:sp>
      <p:sp>
        <p:nvSpPr>
          <p:cNvPr id="38" name="Shape 25"/>
          <p:cNvSpPr/>
          <p:nvPr/>
        </p:nvSpPr>
        <p:spPr>
          <a:xfrm>
            <a:off x="9921240" y="3977640"/>
            <a:ext cx="1965960" cy="2651760"/>
          </a:xfrm>
          <a:prstGeom prst="roundRect">
            <a:avLst>
              <a:gd name="adj" fmla="val 2326"/>
            </a:avLst>
          </a:prstGeom>
          <a:solidFill>
            <a:srgbClr val="1A1D24"/>
          </a:solidFill>
          <a:ln w="19050">
            <a:solidFill>
              <a:srgbClr val="F0C76B"/>
            </a:solidFill>
            <a:prstDash val="solid"/>
          </a:ln>
        </p:spPr>
      </p:sp>
      <p:pic>
        <p:nvPicPr>
          <p:cNvPr id="39" name="Image 11" descr="preencoded.png">    </p:cNvPr>
          <p:cNvPicPr>
            <a:picLocks noChangeAspect="1"/>
          </p:cNvPicPr>
          <p:nvPr/>
        </p:nvPicPr>
        <p:blipFill>
          <a:blip r:embed="rId12"/>
          <a:srcRect l="0" r="0" t="0" b="0"/>
          <a:stretch/>
        </p:blipFill>
        <p:spPr>
          <a:xfrm>
            <a:off x="10012680" y="4069080"/>
            <a:ext cx="1783080" cy="2103120"/>
          </a:xfrm>
          <a:prstGeom prst="rect">
            <a:avLst/>
          </a:prstGeom>
        </p:spPr>
      </p:pic>
      <p:sp>
        <p:nvSpPr>
          <p:cNvPr id="40" name="Text 26"/>
          <p:cNvSpPr/>
          <p:nvPr/>
        </p:nvSpPr>
        <p:spPr>
          <a:xfrm>
            <a:off x="9966960" y="6217920"/>
            <a:ext cx="1874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12 재가입 유도</a:t>
            </a:r>
            <a:endParaRPr lang="en-US" sz="1100" dirty="0"/>
          </a:p>
        </p:txBody>
      </p:sp>
      <p:sp>
        <p:nvSpPr>
          <p:cNvPr id="41" name="Text 27"/>
          <p:cNvSpPr/>
          <p:nvPr/>
        </p:nvSpPr>
        <p:spPr>
          <a:xfrm>
            <a:off x="11247120" y="653796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27B7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2 / 8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0C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1188720" y="32004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가입 흐름 (Step 1~3)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188720" y="777240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발견 → 가입 → 결제 → 성공/실패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20040" y="1325880"/>
            <a:ext cx="2377440" cy="2468880"/>
          </a:xfrm>
          <a:prstGeom prst="roundRect">
            <a:avLst>
              <a:gd name="adj" fmla="val 1923"/>
            </a:avLst>
          </a:prstGeom>
          <a:solidFill>
            <a:srgbClr val="1A1D24"/>
          </a:solidFill>
          <a:ln w="19050">
            <a:solidFill>
              <a:srgbClr val="F0C76B"/>
            </a:solidFill>
            <a:prstDash val="solid"/>
          </a:ln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11480" y="1417320"/>
            <a:ext cx="2194560" cy="192024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65760" y="338328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 초대 팝업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4892040" y="1325880"/>
            <a:ext cx="2377440" cy="2468880"/>
          </a:xfrm>
          <a:prstGeom prst="roundRect">
            <a:avLst>
              <a:gd name="adj" fmla="val 1923"/>
            </a:avLst>
          </a:prstGeom>
          <a:solidFill>
            <a:srgbClr val="1A1D24"/>
          </a:solidFill>
          <a:ln w="19050">
            <a:solidFill>
              <a:srgbClr val="F0C76B"/>
            </a:solidFill>
            <a:prstDash val="solid"/>
          </a:ln>
        </p:spPr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4983480" y="1417320"/>
            <a:ext cx="2194560" cy="192024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4937760" y="338328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 가입 페이지</a:t>
            </a:r>
            <a:endParaRPr lang="en-US" sz="1100" dirty="0"/>
          </a:p>
        </p:txBody>
      </p:sp>
      <p:sp>
        <p:nvSpPr>
          <p:cNvPr id="11" name="Shape 7"/>
          <p:cNvSpPr/>
          <p:nvPr/>
        </p:nvSpPr>
        <p:spPr>
          <a:xfrm>
            <a:off x="9464040" y="1325880"/>
            <a:ext cx="2377440" cy="2468880"/>
          </a:xfrm>
          <a:prstGeom prst="roundRect">
            <a:avLst>
              <a:gd name="adj" fmla="val 1923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9555480" y="1417320"/>
            <a:ext cx="2194560" cy="192024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9509760" y="338328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03 결제 팝업</a:t>
            </a:r>
            <a:endParaRPr lang="en-US" sz="1100" dirty="0"/>
          </a:p>
        </p:txBody>
      </p:sp>
      <p:sp>
        <p:nvSpPr>
          <p:cNvPr id="14" name="Shape 9"/>
          <p:cNvSpPr/>
          <p:nvPr/>
        </p:nvSpPr>
        <p:spPr>
          <a:xfrm>
            <a:off x="2697480" y="2560320"/>
            <a:ext cx="2194560" cy="0"/>
          </a:xfrm>
          <a:prstGeom prst="line">
            <a:avLst/>
          </a:prstGeom>
          <a:noFill/>
          <a:ln w="25400">
            <a:solidFill>
              <a:srgbClr val="F0C76B"/>
            </a:solidFill>
            <a:prstDash val="solid"/>
            <a:tailEnd type="triangle"/>
          </a:ln>
        </p:spPr>
      </p:sp>
      <p:sp>
        <p:nvSpPr>
          <p:cNvPr id="15" name="Shape 10"/>
          <p:cNvSpPr/>
          <p:nvPr/>
        </p:nvSpPr>
        <p:spPr>
          <a:xfrm>
            <a:off x="2926080" y="2423160"/>
            <a:ext cx="173736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F0C76B"/>
            </a:solidFill>
            <a:prstDash val="solid"/>
          </a:ln>
        </p:spPr>
      </p:sp>
      <p:sp>
        <p:nvSpPr>
          <p:cNvPr id="16" name="Text 11"/>
          <p:cNvSpPr/>
          <p:nvPr/>
        </p:nvSpPr>
        <p:spPr>
          <a:xfrm>
            <a:off x="2926080" y="2423160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이벤트 페이지 이동</a:t>
            </a:r>
            <a:endParaRPr lang="en-US" sz="900" dirty="0"/>
          </a:p>
        </p:txBody>
      </p:sp>
      <p:sp>
        <p:nvSpPr>
          <p:cNvPr id="17" name="Shape 12"/>
          <p:cNvSpPr/>
          <p:nvPr/>
        </p:nvSpPr>
        <p:spPr>
          <a:xfrm>
            <a:off x="7269480" y="2560320"/>
            <a:ext cx="2194560" cy="0"/>
          </a:xfrm>
          <a:prstGeom prst="line">
            <a:avLst/>
          </a:prstGeom>
          <a:noFill/>
          <a:ln w="25400">
            <a:solidFill>
              <a:srgbClr val="E22931"/>
            </a:solidFill>
            <a:prstDash val="solid"/>
            <a:tailEnd type="triangle"/>
          </a:ln>
        </p:spPr>
      </p:sp>
      <p:sp>
        <p:nvSpPr>
          <p:cNvPr id="18" name="Shape 13"/>
          <p:cNvSpPr/>
          <p:nvPr/>
        </p:nvSpPr>
        <p:spPr>
          <a:xfrm>
            <a:off x="7498080" y="2423160"/>
            <a:ext cx="173736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E22931"/>
            </a:solidFill>
            <a:prstDash val="solid"/>
          </a:ln>
        </p:spPr>
      </p:sp>
      <p:sp>
        <p:nvSpPr>
          <p:cNvPr id="19" name="Text 14"/>
          <p:cNvSpPr/>
          <p:nvPr/>
        </p:nvSpPr>
        <p:spPr>
          <a:xfrm>
            <a:off x="7498080" y="2423160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8A8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VVIP 멤버십 시작</a:t>
            </a:r>
            <a:endParaRPr lang="en-US" sz="900" dirty="0"/>
          </a:p>
        </p:txBody>
      </p:sp>
      <p:sp>
        <p:nvSpPr>
          <p:cNvPr id="20" name="Shape 15"/>
          <p:cNvSpPr/>
          <p:nvPr/>
        </p:nvSpPr>
        <p:spPr>
          <a:xfrm>
            <a:off x="3063240" y="4069080"/>
            <a:ext cx="2377440" cy="2468880"/>
          </a:xfrm>
          <a:prstGeom prst="roundRect">
            <a:avLst>
              <a:gd name="adj" fmla="val 1923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pic>
        <p:nvPicPr>
          <p:cNvPr id="21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3154680" y="4160520"/>
            <a:ext cx="2194560" cy="1920240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3108960" y="612648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 결제 실패</a:t>
            </a:r>
            <a:endParaRPr lang="en-US" sz="1100" dirty="0"/>
          </a:p>
        </p:txBody>
      </p:sp>
      <p:sp>
        <p:nvSpPr>
          <p:cNvPr id="23" name="Shape 17"/>
          <p:cNvSpPr/>
          <p:nvPr/>
        </p:nvSpPr>
        <p:spPr>
          <a:xfrm>
            <a:off x="7269480" y="4069080"/>
            <a:ext cx="2377440" cy="2468880"/>
          </a:xfrm>
          <a:prstGeom prst="roundRect">
            <a:avLst>
              <a:gd name="adj" fmla="val 1923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24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7360920" y="4160520"/>
            <a:ext cx="2194560" cy="1920240"/>
          </a:xfrm>
          <a:prstGeom prst="rect">
            <a:avLst/>
          </a:prstGeom>
        </p:spPr>
      </p:pic>
      <p:sp>
        <p:nvSpPr>
          <p:cNvPr id="25" name="Text 18"/>
          <p:cNvSpPr/>
          <p:nvPr/>
        </p:nvSpPr>
        <p:spPr>
          <a:xfrm>
            <a:off x="7315200" y="612648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결제 접수 완료</a:t>
            </a:r>
            <a:endParaRPr lang="en-US" sz="1100" dirty="0"/>
          </a:p>
        </p:txBody>
      </p:sp>
      <p:sp>
        <p:nvSpPr>
          <p:cNvPr id="26" name="Shape 19"/>
          <p:cNvSpPr/>
          <p:nvPr/>
        </p:nvSpPr>
        <p:spPr>
          <a:xfrm>
            <a:off x="10058400" y="3749040"/>
            <a:ext cx="-5806440" cy="365760"/>
          </a:xfrm>
          <a:prstGeom prst="line">
            <a:avLst/>
          </a:prstGeom>
          <a:noFill/>
          <a:ln w="25400">
            <a:solidFill>
              <a:srgbClr val="E22931"/>
            </a:solidFill>
            <a:prstDash val="solid"/>
            <a:tailEnd type="triangle"/>
          </a:ln>
        </p:spPr>
      </p:sp>
      <p:sp>
        <p:nvSpPr>
          <p:cNvPr id="27" name="Shape 20"/>
          <p:cNvSpPr/>
          <p:nvPr/>
        </p:nvSpPr>
        <p:spPr>
          <a:xfrm>
            <a:off x="6697980" y="3794760"/>
            <a:ext cx="91440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E22931"/>
            </a:solidFill>
            <a:prstDash val="solid"/>
          </a:ln>
        </p:spPr>
      </p:sp>
      <p:sp>
        <p:nvSpPr>
          <p:cNvPr id="28" name="Text 21"/>
          <p:cNvSpPr/>
          <p:nvPr/>
        </p:nvSpPr>
        <p:spPr>
          <a:xfrm>
            <a:off x="6697980" y="379476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8A8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실패</a:t>
            </a:r>
            <a:endParaRPr lang="en-US" sz="900" dirty="0"/>
          </a:p>
        </p:txBody>
      </p:sp>
      <p:sp>
        <p:nvSpPr>
          <p:cNvPr id="29" name="Shape 22"/>
          <p:cNvSpPr/>
          <p:nvPr/>
        </p:nvSpPr>
        <p:spPr>
          <a:xfrm>
            <a:off x="10652760" y="3749040"/>
            <a:ext cx="-2194560" cy="365760"/>
          </a:xfrm>
          <a:prstGeom prst="line">
            <a:avLst/>
          </a:prstGeom>
          <a:noFill/>
          <a:ln w="25400">
            <a:solidFill>
              <a:srgbClr val="6CE6A8"/>
            </a:solidFill>
            <a:prstDash val="solid"/>
            <a:tailEnd type="triangle"/>
          </a:ln>
        </p:spPr>
      </p:sp>
      <p:sp>
        <p:nvSpPr>
          <p:cNvPr id="30" name="Shape 23"/>
          <p:cNvSpPr/>
          <p:nvPr/>
        </p:nvSpPr>
        <p:spPr>
          <a:xfrm>
            <a:off x="9098280" y="3794760"/>
            <a:ext cx="91440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6CE6A8"/>
            </a:solidFill>
            <a:prstDash val="solid"/>
          </a:ln>
        </p:spPr>
      </p:sp>
      <p:sp>
        <p:nvSpPr>
          <p:cNvPr id="31" name="Text 24"/>
          <p:cNvSpPr/>
          <p:nvPr/>
        </p:nvSpPr>
        <p:spPr>
          <a:xfrm>
            <a:off x="9098280" y="379476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성공</a:t>
            </a:r>
            <a:endParaRPr lang="en-US" sz="900" dirty="0"/>
          </a:p>
        </p:txBody>
      </p:sp>
      <p:sp>
        <p:nvSpPr>
          <p:cNvPr id="32" name="Shape 25"/>
          <p:cNvSpPr/>
          <p:nvPr/>
        </p:nvSpPr>
        <p:spPr>
          <a:xfrm>
            <a:off x="9509760" y="3108960"/>
            <a:ext cx="-2240280" cy="0"/>
          </a:xfrm>
          <a:prstGeom prst="line">
            <a:avLst/>
          </a:prstGeom>
          <a:noFill/>
          <a:ln w="25400">
            <a:solidFill>
              <a:srgbClr val="B8B0A2"/>
            </a:solidFill>
            <a:prstDash val="dash"/>
            <a:tailEnd type="triangle"/>
          </a:ln>
        </p:spPr>
      </p:sp>
      <p:sp>
        <p:nvSpPr>
          <p:cNvPr id="33" name="Shape 26"/>
          <p:cNvSpPr/>
          <p:nvPr/>
        </p:nvSpPr>
        <p:spPr>
          <a:xfrm>
            <a:off x="7978140" y="2971800"/>
            <a:ext cx="82296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B8B0A2"/>
            </a:solidFill>
            <a:prstDash val="solid"/>
          </a:ln>
        </p:spPr>
      </p:sp>
      <p:sp>
        <p:nvSpPr>
          <p:cNvPr id="34" name="Text 27"/>
          <p:cNvSpPr/>
          <p:nvPr/>
        </p:nvSpPr>
        <p:spPr>
          <a:xfrm>
            <a:off x="7978140" y="2971800"/>
            <a:ext cx="822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취소</a:t>
            </a:r>
            <a:endParaRPr lang="en-US" sz="900" dirty="0"/>
          </a:p>
        </p:txBody>
      </p:sp>
      <p:sp>
        <p:nvSpPr>
          <p:cNvPr id="35" name="Text 28"/>
          <p:cNvSpPr/>
          <p:nvPr/>
        </p:nvSpPr>
        <p:spPr>
          <a:xfrm>
            <a:off x="457200" y="6583680"/>
            <a:ext cx="11247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※ 03 결제 팝업의 X·취소 → 02 멤버십 안내 페이지로 복귀</a:t>
            </a:r>
            <a:endParaRPr lang="en-US" sz="1000" dirty="0"/>
          </a:p>
        </p:txBody>
      </p:sp>
      <p:sp>
        <p:nvSpPr>
          <p:cNvPr id="36" name="Text 29"/>
          <p:cNvSpPr/>
          <p:nvPr/>
        </p:nvSpPr>
        <p:spPr>
          <a:xfrm>
            <a:off x="11247120" y="653796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27B7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3 / 8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0C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03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1188720" y="32004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결제 후 (Step 3 끝)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188720" y="777240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결제 접수 → 상품 페이지 or 멤버십 현황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4892040" y="1325880"/>
            <a:ext cx="2377440" cy="2651760"/>
          </a:xfrm>
          <a:prstGeom prst="roundRect">
            <a:avLst>
              <a:gd name="adj" fmla="val 1923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983480" y="1417320"/>
            <a:ext cx="2194560" cy="21031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937760" y="356616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결제 접수 완료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3200400" y="4114800"/>
            <a:ext cx="5760720" cy="548640"/>
          </a:xfrm>
          <a:prstGeom prst="roundRect">
            <a:avLst>
              <a:gd name="adj" fmla="val 13333"/>
            </a:avLst>
          </a:prstGeom>
          <a:solidFill>
            <a:srgbClr val="11141B"/>
          </a:solidFill>
          <a:ln w="12700">
            <a:solidFill>
              <a:srgbClr val="F0C76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3200400" y="4114800"/>
            <a:ext cx="5760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"운영자 승인 후 VVIP 멤버십이 활성화됩니다"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868680" y="4892040"/>
            <a:ext cx="2377440" cy="1554480"/>
          </a:xfrm>
          <a:prstGeom prst="roundRect">
            <a:avLst>
              <a:gd name="adj" fmla="val 2941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14400" y="603504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/Shop 상품 페이지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914400" y="5029200"/>
            <a:ext cx="2286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VVIP 가격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b="1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자동 적용</a:t>
            </a:r>
            <a:endParaRPr lang="en-US" sz="1400" dirty="0"/>
          </a:p>
        </p:txBody>
      </p:sp>
      <p:sp>
        <p:nvSpPr>
          <p:cNvPr id="13" name="Shape 10"/>
          <p:cNvSpPr/>
          <p:nvPr/>
        </p:nvSpPr>
        <p:spPr>
          <a:xfrm>
            <a:off x="8915400" y="4892040"/>
            <a:ext cx="2377440" cy="1554480"/>
          </a:xfrm>
          <a:prstGeom prst="roundRect">
            <a:avLst>
              <a:gd name="adj" fmla="val 2941"/>
            </a:avLst>
          </a:prstGeom>
          <a:solidFill>
            <a:srgbClr val="1A1D24"/>
          </a:solidFill>
          <a:ln w="19050">
            <a:solidFill>
              <a:srgbClr val="F0C76B"/>
            </a:solidFill>
            <a:prstDash val="solid"/>
          </a:ln>
        </p:spPr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9006840" y="4983480"/>
            <a:ext cx="2194560" cy="1005840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8961120" y="603504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멤버십 현황</a:t>
            </a:r>
            <a:endParaRPr lang="en-US" sz="1100" dirty="0"/>
          </a:p>
        </p:txBody>
      </p:sp>
      <p:sp>
        <p:nvSpPr>
          <p:cNvPr id="16" name="Shape 12"/>
          <p:cNvSpPr/>
          <p:nvPr/>
        </p:nvSpPr>
        <p:spPr>
          <a:xfrm>
            <a:off x="5486400" y="3931920"/>
            <a:ext cx="-3429000" cy="1005840"/>
          </a:xfrm>
          <a:prstGeom prst="line">
            <a:avLst/>
          </a:prstGeom>
          <a:noFill/>
          <a:ln w="25400">
            <a:solidFill>
              <a:srgbClr val="6CE6A8"/>
            </a:solidFill>
            <a:prstDash val="solid"/>
            <a:tailEnd type="triangle"/>
          </a:ln>
        </p:spPr>
      </p:sp>
      <p:sp>
        <p:nvSpPr>
          <p:cNvPr id="17" name="Shape 13"/>
          <p:cNvSpPr/>
          <p:nvPr/>
        </p:nvSpPr>
        <p:spPr>
          <a:xfrm>
            <a:off x="2674620" y="4297680"/>
            <a:ext cx="219456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6CE6A8"/>
            </a:solidFill>
            <a:prstDash val="solid"/>
          </a:ln>
        </p:spPr>
      </p:sp>
      <p:sp>
        <p:nvSpPr>
          <p:cNvPr id="18" name="Text 14"/>
          <p:cNvSpPr/>
          <p:nvPr/>
        </p:nvSpPr>
        <p:spPr>
          <a:xfrm>
            <a:off x="2674620" y="4297680"/>
            <a:ext cx="21945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VVIP 특별가 보러 가기</a:t>
            </a:r>
            <a:endParaRPr lang="en-US" sz="900" dirty="0"/>
          </a:p>
        </p:txBody>
      </p:sp>
      <p:sp>
        <p:nvSpPr>
          <p:cNvPr id="19" name="Shape 15"/>
          <p:cNvSpPr/>
          <p:nvPr/>
        </p:nvSpPr>
        <p:spPr>
          <a:xfrm>
            <a:off x="6675120" y="3931920"/>
            <a:ext cx="3429000" cy="1005840"/>
          </a:xfrm>
          <a:prstGeom prst="line">
            <a:avLst/>
          </a:prstGeom>
          <a:noFill/>
          <a:ln w="25400">
            <a:solidFill>
              <a:srgbClr val="F0C76B"/>
            </a:solidFill>
            <a:prstDash val="solid"/>
            <a:tailEnd type="triangle"/>
          </a:ln>
        </p:spPr>
      </p:sp>
      <p:sp>
        <p:nvSpPr>
          <p:cNvPr id="20" name="Shape 16"/>
          <p:cNvSpPr/>
          <p:nvPr/>
        </p:nvSpPr>
        <p:spPr>
          <a:xfrm>
            <a:off x="7703820" y="4297680"/>
            <a:ext cx="137160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F0C76B"/>
            </a:solidFill>
            <a:prstDash val="solid"/>
          </a:ln>
        </p:spPr>
      </p:sp>
      <p:sp>
        <p:nvSpPr>
          <p:cNvPr id="21" name="Text 17"/>
          <p:cNvSpPr/>
          <p:nvPr/>
        </p:nvSpPr>
        <p:spPr>
          <a:xfrm>
            <a:off x="7703820" y="4297680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멤버십 현황</a:t>
            </a:r>
            <a:endParaRPr lang="en-US" sz="900" dirty="0"/>
          </a:p>
        </p:txBody>
      </p:sp>
      <p:sp>
        <p:nvSpPr>
          <p:cNvPr id="22" name="Text 18"/>
          <p:cNvSpPr/>
          <p:nvPr/>
        </p:nvSpPr>
        <p:spPr>
          <a:xfrm>
            <a:off x="11247120" y="653796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27B7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4 / 8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0C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1188720" y="32004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멤버십 현황 (Step 4)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188720" y="777240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회원정보 프레임 안 + 3가지 액션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20040" y="1325880"/>
            <a:ext cx="4846320" cy="5120640"/>
          </a:xfrm>
          <a:prstGeom prst="roundRect">
            <a:avLst>
              <a:gd name="adj" fmla="val 943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11480" y="1417320"/>
            <a:ext cx="4663440" cy="45720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65760" y="6035040"/>
            <a:ext cx="4754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멤버십 현황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5943600" y="1554480"/>
            <a:ext cx="5852160" cy="1463040"/>
          </a:xfrm>
          <a:prstGeom prst="roundRect">
            <a:avLst>
              <a:gd name="adj" fmla="val 6250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6217920" y="1691640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자동결제 해지</a:t>
            </a:r>
            <a:endParaRPr lang="en-US" sz="1800" dirty="0"/>
          </a:p>
        </p:txBody>
      </p:sp>
      <p:sp>
        <p:nvSpPr>
          <p:cNvPr id="10" name="Text 7"/>
          <p:cNvSpPr/>
          <p:nvPr/>
        </p:nvSpPr>
        <p:spPr>
          <a:xfrm>
            <a:off x="6217920" y="2240280"/>
            <a:ext cx="5486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→ iframe 모달로 08 호출</a:t>
            </a:r>
            <a:endParaRPr lang="en-US" sz="1200" dirty="0"/>
          </a:p>
        </p:txBody>
      </p:sp>
      <p:sp>
        <p:nvSpPr>
          <p:cNvPr id="11" name="Shape 8"/>
          <p:cNvSpPr/>
          <p:nvPr/>
        </p:nvSpPr>
        <p:spPr>
          <a:xfrm>
            <a:off x="5943600" y="3200400"/>
            <a:ext cx="5852160" cy="1463040"/>
          </a:xfrm>
          <a:prstGeom prst="roundRect">
            <a:avLst>
              <a:gd name="adj" fmla="val 6250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217920" y="3337560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환불 신청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6217920" y="3886200"/>
            <a:ext cx="5486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→ iframe 모달로 10-confirm 호출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5943600" y="4846320"/>
            <a:ext cx="5852160" cy="1463040"/>
          </a:xfrm>
          <a:prstGeom prst="roundRect">
            <a:avLst>
              <a:gd name="adj" fmla="val 6250"/>
            </a:avLst>
          </a:prstGeom>
          <a:solidFill>
            <a:srgbClr val="1A1D24"/>
          </a:solidFill>
          <a:ln w="19050">
            <a:solidFill>
              <a:srgbClr val="F0C76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6217920" y="4983480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멤버십 이용약관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6217920" y="5532120"/>
            <a:ext cx="5486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→ 02 페이지의 #terms 섹션 이동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11247120" y="653796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27B7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 / 8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0C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1188720" y="32004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자동결제 해지 흐름 (Step 5)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188720" y="777240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iframe 모달 2단 - 현황 위에 뜸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20040" y="1234440"/>
            <a:ext cx="2651760" cy="3291840"/>
          </a:xfrm>
          <a:prstGeom prst="roundRect">
            <a:avLst>
              <a:gd name="adj" fmla="val 1724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11480" y="1325880"/>
            <a:ext cx="2468880" cy="27432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65760" y="411480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현황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3429000" y="1234440"/>
            <a:ext cx="2651760" cy="3291840"/>
          </a:xfrm>
          <a:prstGeom prst="roundRect">
            <a:avLst>
              <a:gd name="adj" fmla="val 1724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520440" y="1325880"/>
            <a:ext cx="2468880" cy="274320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3474720" y="411480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08 해지 안내 (1단)</a:t>
            </a:r>
            <a:endParaRPr lang="en-US" sz="1100" dirty="0"/>
          </a:p>
        </p:txBody>
      </p:sp>
      <p:sp>
        <p:nvSpPr>
          <p:cNvPr id="11" name="Shape 7"/>
          <p:cNvSpPr/>
          <p:nvPr/>
        </p:nvSpPr>
        <p:spPr>
          <a:xfrm>
            <a:off x="6537960" y="1234440"/>
            <a:ext cx="2651760" cy="3291840"/>
          </a:xfrm>
          <a:prstGeom prst="roundRect">
            <a:avLst>
              <a:gd name="adj" fmla="val 1724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629400" y="1325880"/>
            <a:ext cx="2468880" cy="274320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6583680" y="411480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09 해지 접수 (2단)</a:t>
            </a:r>
            <a:endParaRPr lang="en-US" sz="1100" dirty="0"/>
          </a:p>
        </p:txBody>
      </p:sp>
      <p:sp>
        <p:nvSpPr>
          <p:cNvPr id="14" name="Shape 9"/>
          <p:cNvSpPr/>
          <p:nvPr/>
        </p:nvSpPr>
        <p:spPr>
          <a:xfrm>
            <a:off x="9646920" y="1234440"/>
            <a:ext cx="2377440" cy="3291840"/>
          </a:xfrm>
          <a:prstGeom prst="roundRect">
            <a:avLst>
              <a:gd name="adj" fmla="val 1923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738360" y="1325880"/>
            <a:ext cx="2194560" cy="2743200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9692640" y="411480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복귀</a:t>
            </a:r>
            <a:endParaRPr lang="en-US" sz="1100" dirty="0"/>
          </a:p>
        </p:txBody>
      </p:sp>
      <p:sp>
        <p:nvSpPr>
          <p:cNvPr id="17" name="Shape 11"/>
          <p:cNvSpPr/>
          <p:nvPr/>
        </p:nvSpPr>
        <p:spPr>
          <a:xfrm>
            <a:off x="2971800" y="2834640"/>
            <a:ext cx="457200" cy="0"/>
          </a:xfrm>
          <a:prstGeom prst="line">
            <a:avLst/>
          </a:prstGeom>
          <a:noFill/>
          <a:ln w="25400">
            <a:solidFill>
              <a:srgbClr val="E22931"/>
            </a:solidFill>
            <a:prstDash val="solid"/>
            <a:tailEnd type="triangle"/>
          </a:ln>
        </p:spPr>
      </p:sp>
      <p:sp>
        <p:nvSpPr>
          <p:cNvPr id="18" name="Shape 12"/>
          <p:cNvSpPr/>
          <p:nvPr/>
        </p:nvSpPr>
        <p:spPr>
          <a:xfrm>
            <a:off x="2743200" y="2697480"/>
            <a:ext cx="91440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E22931"/>
            </a:solidFill>
            <a:prstDash val="solid"/>
          </a:ln>
        </p:spPr>
      </p:sp>
      <p:sp>
        <p:nvSpPr>
          <p:cNvPr id="19" name="Text 13"/>
          <p:cNvSpPr/>
          <p:nvPr/>
        </p:nvSpPr>
        <p:spPr>
          <a:xfrm>
            <a:off x="2743200" y="269748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8A8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클릭</a:t>
            </a:r>
            <a:endParaRPr lang="en-US" sz="900" dirty="0"/>
          </a:p>
        </p:txBody>
      </p:sp>
      <p:sp>
        <p:nvSpPr>
          <p:cNvPr id="20" name="Shape 14"/>
          <p:cNvSpPr/>
          <p:nvPr/>
        </p:nvSpPr>
        <p:spPr>
          <a:xfrm>
            <a:off x="6080760" y="2834640"/>
            <a:ext cx="457200" cy="0"/>
          </a:xfrm>
          <a:prstGeom prst="line">
            <a:avLst/>
          </a:prstGeom>
          <a:noFill/>
          <a:ln w="25400">
            <a:solidFill>
              <a:srgbClr val="E22931"/>
            </a:solidFill>
            <a:prstDash val="solid"/>
            <a:tailEnd type="triangle"/>
          </a:ln>
        </p:spPr>
      </p:sp>
      <p:sp>
        <p:nvSpPr>
          <p:cNvPr id="21" name="Shape 15"/>
          <p:cNvSpPr/>
          <p:nvPr/>
        </p:nvSpPr>
        <p:spPr>
          <a:xfrm>
            <a:off x="5760720" y="2697480"/>
            <a:ext cx="109728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E22931"/>
            </a:solidFill>
            <a:prstDash val="solid"/>
          </a:ln>
        </p:spPr>
      </p:sp>
      <p:sp>
        <p:nvSpPr>
          <p:cNvPr id="22" name="Text 16"/>
          <p:cNvSpPr/>
          <p:nvPr/>
        </p:nvSpPr>
        <p:spPr>
          <a:xfrm>
            <a:off x="5760720" y="26974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8A8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해지하기</a:t>
            </a:r>
            <a:endParaRPr lang="en-US" sz="900" dirty="0"/>
          </a:p>
        </p:txBody>
      </p:sp>
      <p:sp>
        <p:nvSpPr>
          <p:cNvPr id="23" name="Shape 17"/>
          <p:cNvSpPr/>
          <p:nvPr/>
        </p:nvSpPr>
        <p:spPr>
          <a:xfrm>
            <a:off x="9189720" y="2834640"/>
            <a:ext cx="457200" cy="0"/>
          </a:xfrm>
          <a:prstGeom prst="line">
            <a:avLst/>
          </a:prstGeom>
          <a:noFill/>
          <a:ln w="25400">
            <a:solidFill>
              <a:srgbClr val="F0C76B"/>
            </a:solidFill>
            <a:prstDash val="solid"/>
            <a:tailEnd type="triangle"/>
          </a:ln>
        </p:spPr>
      </p:sp>
      <p:sp>
        <p:nvSpPr>
          <p:cNvPr id="24" name="Shape 18"/>
          <p:cNvSpPr/>
          <p:nvPr/>
        </p:nvSpPr>
        <p:spPr>
          <a:xfrm>
            <a:off x="8823960" y="2697480"/>
            <a:ext cx="118872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F0C76B"/>
            </a:solidFill>
            <a:prstDash val="solid"/>
          </a:ln>
        </p:spPr>
      </p:sp>
      <p:sp>
        <p:nvSpPr>
          <p:cNvPr id="25" name="Text 19"/>
          <p:cNvSpPr/>
          <p:nvPr/>
        </p:nvSpPr>
        <p:spPr>
          <a:xfrm>
            <a:off x="8823960" y="2697480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돌아가기</a:t>
            </a:r>
            <a:endParaRPr lang="en-US" sz="900" dirty="0"/>
          </a:p>
        </p:txBody>
      </p:sp>
      <p:sp>
        <p:nvSpPr>
          <p:cNvPr id="26" name="Shape 20"/>
          <p:cNvSpPr/>
          <p:nvPr/>
        </p:nvSpPr>
        <p:spPr>
          <a:xfrm>
            <a:off x="914400" y="4846320"/>
            <a:ext cx="10332720" cy="1463040"/>
          </a:xfrm>
          <a:prstGeom prst="roundRect">
            <a:avLst>
              <a:gd name="adj" fmla="val 6250"/>
            </a:avLst>
          </a:prstGeom>
          <a:solidFill>
            <a:srgbClr val="11141B"/>
          </a:solidFill>
          <a:ln w="19050">
            <a:solidFill>
              <a:srgbClr val="F0C76B"/>
            </a:solidFill>
            <a:prstDash val="solid"/>
          </a:ln>
        </p:spPr>
      </p:sp>
      <p:sp>
        <p:nvSpPr>
          <p:cNvPr id="27" name="Text 21"/>
          <p:cNvSpPr/>
          <p:nvPr/>
        </p:nvSpPr>
        <p:spPr>
          <a:xfrm>
            <a:off x="1188720" y="498348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핵심</a:t>
            </a:r>
            <a:endParaRPr lang="en-US" sz="1100" dirty="0"/>
          </a:p>
        </p:txBody>
      </p:sp>
      <p:sp>
        <p:nvSpPr>
          <p:cNvPr id="28" name="Text 22"/>
          <p:cNvSpPr/>
          <p:nvPr/>
        </p:nvSpPr>
        <p:spPr>
          <a:xfrm>
            <a:off x="1371600" y="5349240"/>
            <a:ext cx="9601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200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</a:t>
            </a:r>
            <a:pPr indent="0" marL="0">
              <a:lnSpc>
                <a:spcPts val="22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"자동결제 해지" = 다음 회비 결제만 막음, 만료일까지 멤버십 유지 (환불 X)</a:t>
            </a:r>
            <a:endParaRPr lang="en-US" sz="1200" dirty="0"/>
          </a:p>
          <a:p>
            <a:pPr indent="0" marL="0">
              <a:lnSpc>
                <a:spcPts val="2200"/>
              </a:lnSpc>
              <a:buNone/>
            </a:pPr>
            <a:r>
              <a:rPr lang="en-US" sz="1200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</a:t>
            </a:r>
            <a:pPr indent="0" marL="0">
              <a:lnSpc>
                <a:spcPts val="22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운영자 수동 처리 → 영업시간 내 순차 처리</a:t>
            </a:r>
            <a:endParaRPr lang="en-US" sz="1200" dirty="0"/>
          </a:p>
          <a:p>
            <a:pPr indent="0" marL="0">
              <a:lnSpc>
                <a:spcPts val="2200"/>
              </a:lnSpc>
              <a:buNone/>
            </a:pPr>
            <a:r>
              <a:rPr lang="en-US" sz="1200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</a:t>
            </a:r>
            <a:pPr indent="0" marL="0">
              <a:lnSpc>
                <a:spcPts val="2200"/>
              </a:lnSpc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postMessage 로 부모(06)에게 신호 → 모달 닫힘 → 06 현황 복귀</a:t>
            </a:r>
            <a:endParaRPr lang="en-US" sz="1200" dirty="0"/>
          </a:p>
        </p:txBody>
      </p:sp>
      <p:sp>
        <p:nvSpPr>
          <p:cNvPr id="29" name="Text 23"/>
          <p:cNvSpPr/>
          <p:nvPr/>
        </p:nvSpPr>
        <p:spPr>
          <a:xfrm>
            <a:off x="11247120" y="653796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27B7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6 / 8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0C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1188720" y="32004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환불 신청 흐름 (Step 5)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188720" y="777240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iframe 모달 2단 - 자동결제 해지와 동일 패턴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20040" y="1234440"/>
            <a:ext cx="2651760" cy="3291840"/>
          </a:xfrm>
          <a:prstGeom prst="roundRect">
            <a:avLst>
              <a:gd name="adj" fmla="val 1724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11480" y="1325880"/>
            <a:ext cx="2468880" cy="27432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65760" y="411480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현황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3429000" y="1234440"/>
            <a:ext cx="2651760" cy="3291840"/>
          </a:xfrm>
          <a:prstGeom prst="roundRect">
            <a:avLst>
              <a:gd name="adj" fmla="val 1724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520440" y="1325880"/>
            <a:ext cx="2468880" cy="274320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3474720" y="411480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10 환불 안내 (1단)</a:t>
            </a:r>
            <a:endParaRPr lang="en-US" sz="1100" dirty="0"/>
          </a:p>
        </p:txBody>
      </p:sp>
      <p:sp>
        <p:nvSpPr>
          <p:cNvPr id="11" name="Shape 7"/>
          <p:cNvSpPr/>
          <p:nvPr/>
        </p:nvSpPr>
        <p:spPr>
          <a:xfrm>
            <a:off x="6537960" y="1234440"/>
            <a:ext cx="2651760" cy="3291840"/>
          </a:xfrm>
          <a:prstGeom prst="roundRect">
            <a:avLst>
              <a:gd name="adj" fmla="val 1724"/>
            </a:avLst>
          </a:prstGeom>
          <a:solidFill>
            <a:srgbClr val="1A1D24"/>
          </a:solidFill>
          <a:ln w="19050">
            <a:solidFill>
              <a:srgbClr val="E22931"/>
            </a:solidFill>
            <a:prstDash val="solid"/>
          </a:ln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629400" y="1325880"/>
            <a:ext cx="2468880" cy="274320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6583680" y="411480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10 환불 폼 (2단)</a:t>
            </a:r>
            <a:endParaRPr lang="en-US" sz="1100" dirty="0"/>
          </a:p>
        </p:txBody>
      </p:sp>
      <p:sp>
        <p:nvSpPr>
          <p:cNvPr id="14" name="Shape 9"/>
          <p:cNvSpPr/>
          <p:nvPr/>
        </p:nvSpPr>
        <p:spPr>
          <a:xfrm>
            <a:off x="9646920" y="1234440"/>
            <a:ext cx="2377440" cy="3291840"/>
          </a:xfrm>
          <a:prstGeom prst="roundRect">
            <a:avLst>
              <a:gd name="adj" fmla="val 1923"/>
            </a:avLst>
          </a:prstGeom>
          <a:solidFill>
            <a:srgbClr val="1A1D24"/>
          </a:solidFill>
          <a:ln w="19050">
            <a:solidFill>
              <a:srgbClr val="6CE6A8"/>
            </a:solidFill>
            <a:prstDash val="solid"/>
          </a:ln>
        </p:spPr>
      </p:sp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738360" y="1325880"/>
            <a:ext cx="2194560" cy="2743200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9692640" y="411480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복귀</a:t>
            </a:r>
            <a:endParaRPr lang="en-US" sz="1100" dirty="0"/>
          </a:p>
        </p:txBody>
      </p:sp>
      <p:sp>
        <p:nvSpPr>
          <p:cNvPr id="17" name="Shape 11"/>
          <p:cNvSpPr/>
          <p:nvPr/>
        </p:nvSpPr>
        <p:spPr>
          <a:xfrm>
            <a:off x="2971800" y="2834640"/>
            <a:ext cx="457200" cy="0"/>
          </a:xfrm>
          <a:prstGeom prst="line">
            <a:avLst/>
          </a:prstGeom>
          <a:noFill/>
          <a:ln w="25400">
            <a:solidFill>
              <a:srgbClr val="E22931"/>
            </a:solidFill>
            <a:prstDash val="solid"/>
            <a:tailEnd type="triangle"/>
          </a:ln>
        </p:spPr>
      </p:sp>
      <p:sp>
        <p:nvSpPr>
          <p:cNvPr id="18" name="Shape 12"/>
          <p:cNvSpPr/>
          <p:nvPr/>
        </p:nvSpPr>
        <p:spPr>
          <a:xfrm>
            <a:off x="2743200" y="2697480"/>
            <a:ext cx="91440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E22931"/>
            </a:solidFill>
            <a:prstDash val="solid"/>
          </a:ln>
        </p:spPr>
      </p:sp>
      <p:sp>
        <p:nvSpPr>
          <p:cNvPr id="19" name="Text 13"/>
          <p:cNvSpPr/>
          <p:nvPr/>
        </p:nvSpPr>
        <p:spPr>
          <a:xfrm>
            <a:off x="2743200" y="269748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8A8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클릭</a:t>
            </a:r>
            <a:endParaRPr lang="en-US" sz="900" dirty="0"/>
          </a:p>
        </p:txBody>
      </p:sp>
      <p:sp>
        <p:nvSpPr>
          <p:cNvPr id="20" name="Shape 14"/>
          <p:cNvSpPr/>
          <p:nvPr/>
        </p:nvSpPr>
        <p:spPr>
          <a:xfrm>
            <a:off x="6080760" y="2834640"/>
            <a:ext cx="457200" cy="0"/>
          </a:xfrm>
          <a:prstGeom prst="line">
            <a:avLst/>
          </a:prstGeom>
          <a:noFill/>
          <a:ln w="25400">
            <a:solidFill>
              <a:srgbClr val="E22931"/>
            </a:solidFill>
            <a:prstDash val="solid"/>
            <a:tailEnd type="triangle"/>
          </a:ln>
        </p:spPr>
      </p:sp>
      <p:sp>
        <p:nvSpPr>
          <p:cNvPr id="21" name="Shape 15"/>
          <p:cNvSpPr/>
          <p:nvPr/>
        </p:nvSpPr>
        <p:spPr>
          <a:xfrm>
            <a:off x="5760720" y="2697480"/>
            <a:ext cx="109728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E22931"/>
            </a:solidFill>
            <a:prstDash val="solid"/>
          </a:ln>
        </p:spPr>
      </p:sp>
      <p:sp>
        <p:nvSpPr>
          <p:cNvPr id="22" name="Text 16"/>
          <p:cNvSpPr/>
          <p:nvPr/>
        </p:nvSpPr>
        <p:spPr>
          <a:xfrm>
            <a:off x="5760720" y="26974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8A8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계속하기</a:t>
            </a:r>
            <a:endParaRPr lang="en-US" sz="900" dirty="0"/>
          </a:p>
        </p:txBody>
      </p:sp>
      <p:sp>
        <p:nvSpPr>
          <p:cNvPr id="23" name="Shape 17"/>
          <p:cNvSpPr/>
          <p:nvPr/>
        </p:nvSpPr>
        <p:spPr>
          <a:xfrm>
            <a:off x="9189720" y="2834640"/>
            <a:ext cx="457200" cy="0"/>
          </a:xfrm>
          <a:prstGeom prst="line">
            <a:avLst/>
          </a:prstGeom>
          <a:noFill/>
          <a:ln w="25400">
            <a:solidFill>
              <a:srgbClr val="F0C76B"/>
            </a:solidFill>
            <a:prstDash val="solid"/>
            <a:tailEnd type="triangle"/>
          </a:ln>
        </p:spPr>
      </p:sp>
      <p:sp>
        <p:nvSpPr>
          <p:cNvPr id="24" name="Shape 18"/>
          <p:cNvSpPr/>
          <p:nvPr/>
        </p:nvSpPr>
        <p:spPr>
          <a:xfrm>
            <a:off x="8823960" y="2697480"/>
            <a:ext cx="1188720" cy="274320"/>
          </a:xfrm>
          <a:prstGeom prst="roundRect">
            <a:avLst>
              <a:gd name="adj" fmla="val 16667"/>
            </a:avLst>
          </a:prstGeom>
          <a:solidFill>
            <a:srgbClr val="11141B"/>
          </a:solidFill>
          <a:ln w="9525">
            <a:solidFill>
              <a:srgbClr val="F0C76B"/>
            </a:solidFill>
            <a:prstDash val="solid"/>
          </a:ln>
        </p:spPr>
      </p:sp>
      <p:sp>
        <p:nvSpPr>
          <p:cNvPr id="25" name="Text 19"/>
          <p:cNvSpPr/>
          <p:nvPr/>
        </p:nvSpPr>
        <p:spPr>
          <a:xfrm>
            <a:off x="8823960" y="2697480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신청/취소</a:t>
            </a:r>
            <a:endParaRPr lang="en-US" sz="900" dirty="0"/>
          </a:p>
        </p:txBody>
      </p:sp>
      <p:sp>
        <p:nvSpPr>
          <p:cNvPr id="26" name="Shape 20"/>
          <p:cNvSpPr/>
          <p:nvPr/>
        </p:nvSpPr>
        <p:spPr>
          <a:xfrm>
            <a:off x="914400" y="4846320"/>
            <a:ext cx="10332720" cy="1463040"/>
          </a:xfrm>
          <a:prstGeom prst="roundRect">
            <a:avLst>
              <a:gd name="adj" fmla="val 6250"/>
            </a:avLst>
          </a:prstGeom>
          <a:solidFill>
            <a:srgbClr val="11141B"/>
          </a:solidFill>
          <a:ln w="19050">
            <a:solidFill>
              <a:srgbClr val="F0C76B"/>
            </a:solidFill>
            <a:prstDash val="solid"/>
          </a:ln>
        </p:spPr>
      </p:sp>
      <p:sp>
        <p:nvSpPr>
          <p:cNvPr id="27" name="Text 21"/>
          <p:cNvSpPr/>
          <p:nvPr/>
        </p:nvSpPr>
        <p:spPr>
          <a:xfrm>
            <a:off x="1188720" y="4983480"/>
            <a:ext cx="1828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환불 정책</a:t>
            </a:r>
            <a:endParaRPr lang="en-US" sz="1100" dirty="0"/>
          </a:p>
        </p:txBody>
      </p:sp>
      <p:sp>
        <p:nvSpPr>
          <p:cNvPr id="28" name="Text 22"/>
          <p:cNvSpPr/>
          <p:nvPr/>
        </p:nvSpPr>
        <p:spPr>
          <a:xfrm>
            <a:off x="1371600" y="5349240"/>
            <a:ext cx="9601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200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</a:t>
            </a:r>
            <a:pPr indent="0" marL="0">
              <a:lnSpc>
                <a:spcPts val="22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환불 가능 금액 = 결제 금액 - VVIP 특별가로 받으신 누적 할인</a:t>
            </a:r>
            <a:endParaRPr lang="en-US" sz="1200" dirty="0"/>
          </a:p>
          <a:p>
            <a:pPr indent="0" marL="0">
              <a:lnSpc>
                <a:spcPts val="2200"/>
              </a:lnSpc>
              <a:buNone/>
            </a:pPr>
            <a:r>
              <a:rPr lang="en-US" sz="1200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</a:t>
            </a:r>
            <a:pPr indent="0" marL="0">
              <a:lnSpc>
                <a:spcPts val="22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받은 할인이 결제 금액 이상이면 환불 진행 어려움 (만료까지 멤버십 유지)</a:t>
            </a:r>
            <a:endParaRPr lang="en-US" sz="1200" dirty="0"/>
          </a:p>
          <a:p>
            <a:pPr indent="0" marL="0">
              <a:lnSpc>
                <a:spcPts val="2200"/>
              </a:lnSpc>
              <a:buNone/>
            </a:pPr>
            <a:r>
              <a:rPr lang="en-US" sz="1200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</a:t>
            </a:r>
            <a:pPr indent="0" marL="0">
              <a:lnSpc>
                <a:spcPts val="2200"/>
              </a:lnSpc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결제수단별 분기: 카드면 원 결제수단 자동 환불, 계좌면 환불 계좌 입력 필수</a:t>
            </a:r>
            <a:endParaRPr lang="en-US" sz="1200" dirty="0"/>
          </a:p>
        </p:txBody>
      </p:sp>
      <p:sp>
        <p:nvSpPr>
          <p:cNvPr id="29" name="Text 23"/>
          <p:cNvSpPr/>
          <p:nvPr/>
        </p:nvSpPr>
        <p:spPr>
          <a:xfrm>
            <a:off x="11247120" y="653796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27B7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7 / 8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0C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07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1188720" y="32004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갱신·재가입 (Step 6)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188720" y="777240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만료 임박 알림 + 만료 후 재방문 유도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502920" y="1325880"/>
            <a:ext cx="5120640" cy="4206240"/>
          </a:xfrm>
          <a:prstGeom prst="roundRect">
            <a:avLst>
              <a:gd name="adj" fmla="val 1087"/>
            </a:avLst>
          </a:prstGeom>
          <a:solidFill>
            <a:srgbClr val="1A1D24"/>
          </a:solidFill>
          <a:ln w="19050">
            <a:solidFill>
              <a:srgbClr val="F0C76B"/>
            </a:solidFill>
            <a:prstDash val="solid"/>
          </a:ln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594360" y="1417320"/>
            <a:ext cx="4937760" cy="36576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548640" y="5120640"/>
            <a:ext cx="5029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11 자동연장 결제 안내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548640" y="5577840"/>
            <a:ext cx="5029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i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만료 7일 전 진입 시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640080" y="5943600"/>
            <a:ext cx="48463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100" b="1" dirty="0">
                <a:solidFill>
                  <a:srgbClr val="6CE6A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"확인" → 닫기</a:t>
            </a:r>
            <a:endParaRPr lang="en-US" sz="1100" dirty="0"/>
          </a:p>
          <a:p>
            <a:pPr indent="0" marL="0">
              <a:lnSpc>
                <a:spcPts val="1800"/>
              </a:lnSpc>
              <a:buNone/>
            </a:pPr>
            <a:r>
              <a:rPr lang="en-US" sz="1100" b="1" dirty="0">
                <a:solidFill>
                  <a:srgbClr val="E22931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"자동연장 해지" → 08 해지 모달</a:t>
            </a:r>
            <a:endParaRPr lang="en-US" sz="1100" dirty="0"/>
          </a:p>
          <a:p>
            <a:pPr indent="0" marL="0">
              <a:lnSpc>
                <a:spcPts val="1800"/>
              </a:lnSpc>
              <a:buNone/>
            </a:pPr>
            <a:r>
              <a:rPr lang="en-US" sz="11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"오늘 보지 않기" → localStorage 저장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6537960" y="1325880"/>
            <a:ext cx="5120640" cy="4206240"/>
          </a:xfrm>
          <a:prstGeom prst="roundRect">
            <a:avLst>
              <a:gd name="adj" fmla="val 1087"/>
            </a:avLst>
          </a:prstGeom>
          <a:solidFill>
            <a:srgbClr val="1A1D24"/>
          </a:solidFill>
          <a:ln w="19050">
            <a:solidFill>
              <a:srgbClr val="F0C76B"/>
            </a:solidFill>
            <a:prstDash val="solid"/>
          </a:ln>
        </p:spPr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6629400" y="1417320"/>
            <a:ext cx="4937760" cy="365760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6583680" y="5120640"/>
            <a:ext cx="5029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12 재가입 유도</a:t>
            </a:r>
            <a:endParaRPr lang="en-US" sz="1100" dirty="0"/>
          </a:p>
        </p:txBody>
      </p:sp>
      <p:sp>
        <p:nvSpPr>
          <p:cNvPr id="13" name="Text 9"/>
          <p:cNvSpPr/>
          <p:nvPr/>
        </p:nvSpPr>
        <p:spPr>
          <a:xfrm>
            <a:off x="6583680" y="5577840"/>
            <a:ext cx="5029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i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만료/해지 후 재방문 시</a:t>
            </a:r>
            <a:endParaRPr lang="en-US" sz="1100" dirty="0"/>
          </a:p>
        </p:txBody>
      </p:sp>
      <p:sp>
        <p:nvSpPr>
          <p:cNvPr id="14" name="Text 10"/>
          <p:cNvSpPr/>
          <p:nvPr/>
        </p:nvSpPr>
        <p:spPr>
          <a:xfrm>
            <a:off x="6675120" y="5943600"/>
            <a:ext cx="48463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100" b="1" dirty="0">
                <a:solidFill>
                  <a:srgbClr val="F0C76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"VVIP 멤버십 다시 시작" → 02 가입 페이지</a:t>
            </a:r>
            <a:endParaRPr lang="en-US" sz="1100" dirty="0"/>
          </a:p>
          <a:p>
            <a:pPr indent="0" marL="0">
              <a:lnSpc>
                <a:spcPts val="1800"/>
              </a:lnSpc>
              <a:buNone/>
            </a:pPr>
            <a:r>
              <a:rPr lang="en-US" sz="11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"30일 동안 보지 않기" → localStorage 저장</a:t>
            </a:r>
            <a:endParaRPr lang="en-US" sz="1100" dirty="0"/>
          </a:p>
          <a:p>
            <a:pPr indent="0" marL="0">
              <a:lnSpc>
                <a:spcPts val="1800"/>
              </a:lnSpc>
              <a:buNone/>
            </a:pPr>
            <a:r>
              <a:rPr lang="en-US" sz="1100" dirty="0">
                <a:solidFill>
                  <a:srgbClr val="B8B0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이전 누적 절약 금액·이용 기간 표시</a:t>
            </a:r>
            <a:endParaRPr lang="en-US" sz="1100" dirty="0"/>
          </a:p>
        </p:txBody>
      </p:sp>
      <p:sp>
        <p:nvSpPr>
          <p:cNvPr id="15" name="Text 11"/>
          <p:cNvSpPr/>
          <p:nvPr/>
        </p:nvSpPr>
        <p:spPr>
          <a:xfrm>
            <a:off x="11247120" y="653796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27B7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8 / 8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스쿨뮤직 VVIP 멤버십 사용자 흐름도</dc:title>
  <dc:subject>PptxGenJS Presentation</dc:subject>
  <dc:creator>SchoolMusic</dc:creator>
  <cp:lastModifiedBy>SchoolMusic</cp:lastModifiedBy>
  <cp:revision>1</cp:revision>
  <dcterms:created xsi:type="dcterms:W3CDTF">2026-06-04T03:19:06Z</dcterms:created>
  <dcterms:modified xsi:type="dcterms:W3CDTF">2026-06-04T03:19:06Z</dcterms:modified>
</cp:coreProperties>
</file>